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4" d="100"/>
          <a:sy n="64" d="100"/>
        </p:scale>
        <p:origin x="624" y="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FDA48-C6C6-4AB8-A884-6A8A6FC06508}" type="datetimeFigureOut">
              <a:rPr lang="en-IN" smtClean="0"/>
              <a:t>29-04-2021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4116F-5EF4-4D2C-9446-7A3F6E4F6C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8542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4116F-5EF4-4D2C-9446-7A3F6E4F6CA2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9649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9D90D4-B2E0-4561-981A-4BCCCAF04D6C}"/>
              </a:ext>
            </a:extLst>
          </p:cNvPr>
          <p:cNvSpPr/>
          <p:nvPr userDrawn="1"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1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B48D3E-F967-4C6E-8461-3C67B88827AC}"/>
              </a:ext>
            </a:extLst>
          </p:cNvPr>
          <p:cNvSpPr/>
          <p:nvPr userDrawn="1"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62C0EE-73EB-4980-BED6-DAAFDAA334C8}"/>
              </a:ext>
            </a:extLst>
          </p:cNvPr>
          <p:cNvSpPr/>
          <p:nvPr userDrawn="1"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C5033C-82E0-4953-AE22-616E7FF33F5A}"/>
              </a:ext>
            </a:extLst>
          </p:cNvPr>
          <p:cNvSpPr/>
          <p:nvPr userDrawn="1"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44344" y="242138"/>
            <a:ext cx="4655311" cy="12458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91718" y="2578354"/>
            <a:ext cx="7960563" cy="17322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1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313FB8-F35D-4790-A5F5-943EB18DF9A0}"/>
              </a:ext>
            </a:extLst>
          </p:cNvPr>
          <p:cNvSpPr/>
          <p:nvPr userDrawn="1"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image" Target="../media/image19.jp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jp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605" y="4778197"/>
            <a:ext cx="6541134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15" dirty="0">
                <a:latin typeface="Carlito"/>
                <a:cs typeface="Carlito"/>
              </a:rPr>
              <a:t>Introduction </a:t>
            </a:r>
            <a:r>
              <a:rPr sz="5400" spc="-25" dirty="0">
                <a:latin typeface="Carlito"/>
                <a:cs typeface="Carlito"/>
              </a:rPr>
              <a:t>to </a:t>
            </a:r>
            <a:r>
              <a:rPr sz="5400" spc="-10" dirty="0">
                <a:latin typeface="Carlito"/>
                <a:cs typeface="Carlito"/>
              </a:rPr>
              <a:t>DevOps</a:t>
            </a:r>
            <a:endParaRPr sz="54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42611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20BFE5-59A3-4B57-B1B8-3A0E7CA63BB8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12C401-6288-4D23-AD95-7C62D621DF79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3831" y="137503"/>
            <a:ext cx="7998133" cy="66689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175471-6C57-4A84-8726-7266254B6D7F}"/>
              </a:ext>
            </a:extLst>
          </p:cNvPr>
          <p:cNvSpPr/>
          <p:nvPr/>
        </p:nvSpPr>
        <p:spPr>
          <a:xfrm>
            <a:off x="0" y="-54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47388"/>
            <a:ext cx="9144000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385060"/>
            <a:ext cx="1437132" cy="1411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58284" y="2310383"/>
            <a:ext cx="1427988" cy="14554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22475" y="4337303"/>
            <a:ext cx="1444752" cy="14188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33927" y="4341876"/>
            <a:ext cx="1441703" cy="14142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74308" y="4393691"/>
            <a:ext cx="1427988" cy="14097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728976" y="3846702"/>
            <a:ext cx="5435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E36C09"/>
                </a:solidFill>
                <a:latin typeface="Carlito"/>
                <a:cs typeface="Carlito"/>
              </a:rPr>
              <a:t>2009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79768" y="3863085"/>
            <a:ext cx="5435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E36C09"/>
                </a:solidFill>
                <a:latin typeface="Carlito"/>
                <a:cs typeface="Carlito"/>
              </a:rPr>
              <a:t>2013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21802" y="4397755"/>
            <a:ext cx="6711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E36C09"/>
                </a:solidFill>
                <a:latin typeface="Carlito"/>
                <a:cs typeface="Carlito"/>
              </a:rPr>
              <a:t>2015+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87452" y="0"/>
            <a:ext cx="7269480" cy="2362200"/>
            <a:chOff x="187452" y="0"/>
            <a:chExt cx="7269480" cy="2362200"/>
          </a:xfrm>
        </p:grpSpPr>
        <p:sp>
          <p:nvSpPr>
            <p:cNvPr id="12" name="object 12"/>
            <p:cNvSpPr/>
            <p:nvPr/>
          </p:nvSpPr>
          <p:spPr>
            <a:xfrm>
              <a:off x="4576572" y="1002791"/>
              <a:ext cx="2641092" cy="107746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361687" y="844296"/>
              <a:ext cx="3095243" cy="151790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08931" y="868680"/>
              <a:ext cx="3001010" cy="1423035"/>
            </a:xfrm>
            <a:custGeom>
              <a:avLst/>
              <a:gdLst/>
              <a:ahLst/>
              <a:cxnLst/>
              <a:rect l="l" t="t" r="r" b="b"/>
              <a:pathLst>
                <a:path w="3001009" h="1423035">
                  <a:moveTo>
                    <a:pt x="0" y="0"/>
                  </a:moveTo>
                  <a:lnTo>
                    <a:pt x="500125" y="0"/>
                  </a:lnTo>
                  <a:lnTo>
                    <a:pt x="1250314" y="0"/>
                  </a:lnTo>
                  <a:lnTo>
                    <a:pt x="3000756" y="0"/>
                  </a:lnTo>
                  <a:lnTo>
                    <a:pt x="3000756" y="737870"/>
                  </a:lnTo>
                  <a:lnTo>
                    <a:pt x="3000756" y="1054100"/>
                  </a:lnTo>
                  <a:lnTo>
                    <a:pt x="3000756" y="1264920"/>
                  </a:lnTo>
                  <a:lnTo>
                    <a:pt x="1250314" y="1264920"/>
                  </a:lnTo>
                  <a:lnTo>
                    <a:pt x="875283" y="1423035"/>
                  </a:lnTo>
                  <a:lnTo>
                    <a:pt x="500125" y="1264920"/>
                  </a:lnTo>
                  <a:lnTo>
                    <a:pt x="0" y="1264920"/>
                  </a:lnTo>
                  <a:lnTo>
                    <a:pt x="0" y="1054100"/>
                  </a:lnTo>
                  <a:lnTo>
                    <a:pt x="0" y="73787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7452" y="0"/>
              <a:ext cx="6102096" cy="103936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8739" y="3732885"/>
            <a:ext cx="1530985" cy="869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0059" marR="5080" indent="-467995">
              <a:lnSpc>
                <a:spcPct val="138400"/>
              </a:lnSpc>
              <a:spcBef>
                <a:spcPts val="100"/>
              </a:spcBef>
            </a:pPr>
            <a:r>
              <a:rPr sz="2000" b="1" spc="-10" dirty="0">
                <a:latin typeface="Carlito"/>
                <a:cs typeface="Carlito"/>
              </a:rPr>
              <a:t>Patrick</a:t>
            </a:r>
            <a:r>
              <a:rPr sz="2000" b="1" spc="-95" dirty="0">
                <a:latin typeface="Carlito"/>
                <a:cs typeface="Carlito"/>
              </a:rPr>
              <a:t> </a:t>
            </a:r>
            <a:r>
              <a:rPr sz="2000" b="1" dirty="0">
                <a:latin typeface="Carlito"/>
                <a:cs typeface="Carlito"/>
              </a:rPr>
              <a:t>Debois  </a:t>
            </a:r>
            <a:r>
              <a:rPr sz="2000" b="1" dirty="0">
                <a:solidFill>
                  <a:srgbClr val="E36C09"/>
                </a:solidFill>
                <a:latin typeface="Carlito"/>
                <a:cs typeface="Carlito"/>
              </a:rPr>
              <a:t>2008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66494" y="5771184"/>
            <a:ext cx="13049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Carlito"/>
                <a:cs typeface="Carlito"/>
              </a:rPr>
              <a:t>John</a:t>
            </a:r>
            <a:r>
              <a:rPr sz="2000" b="1" spc="-70" dirty="0">
                <a:latin typeface="Carlito"/>
                <a:cs typeface="Carlito"/>
              </a:rPr>
              <a:t> </a:t>
            </a:r>
            <a:r>
              <a:rPr sz="2000" b="1" spc="-5" dirty="0">
                <a:latin typeface="Carlito"/>
                <a:cs typeface="Carlito"/>
              </a:rPr>
              <a:t>Allpaw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96844" y="5735828"/>
            <a:ext cx="16459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Carlito"/>
                <a:cs typeface="Carlito"/>
              </a:rPr>
              <a:t>Paul</a:t>
            </a:r>
            <a:r>
              <a:rPr sz="2000" b="1" spc="-95" dirty="0">
                <a:latin typeface="Carlito"/>
                <a:cs typeface="Carlito"/>
              </a:rPr>
              <a:t> </a:t>
            </a:r>
            <a:r>
              <a:rPr sz="2000" b="1" dirty="0">
                <a:latin typeface="Carlito"/>
                <a:cs typeface="Carlito"/>
              </a:rPr>
              <a:t>Hammond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57191" y="3647033"/>
            <a:ext cx="1729739" cy="969010"/>
          </a:xfrm>
          <a:prstGeom prst="rect">
            <a:avLst/>
          </a:prstGeom>
        </p:spPr>
        <p:txBody>
          <a:bodyPr vert="horz" wrap="square" lIns="0" tIns="1790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2000" b="1" spc="-10" dirty="0">
                <a:latin typeface="Carlito"/>
                <a:cs typeface="Carlito"/>
              </a:rPr>
              <a:t>Cameron</a:t>
            </a:r>
            <a:r>
              <a:rPr sz="2000" b="1" spc="-45" dirty="0">
                <a:latin typeface="Carlito"/>
                <a:cs typeface="Carlito"/>
              </a:rPr>
              <a:t> </a:t>
            </a:r>
            <a:r>
              <a:rPr sz="2000" b="1" spc="-5" dirty="0">
                <a:latin typeface="Carlito"/>
                <a:cs typeface="Carlito"/>
              </a:rPr>
              <a:t>Haight</a:t>
            </a:r>
            <a:endParaRPr sz="2000">
              <a:latin typeface="Carlito"/>
              <a:cs typeface="Carlito"/>
            </a:endParaRPr>
          </a:p>
          <a:p>
            <a:pPr marL="745490">
              <a:lnSpc>
                <a:spcPct val="100000"/>
              </a:lnSpc>
              <a:spcBef>
                <a:spcPts val="1315"/>
              </a:spcBef>
            </a:pPr>
            <a:r>
              <a:rPr sz="2000" b="1" dirty="0">
                <a:solidFill>
                  <a:srgbClr val="E36C09"/>
                </a:solidFill>
                <a:latin typeface="Carlito"/>
                <a:cs typeface="Carlito"/>
              </a:rPr>
              <a:t>2011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369177" y="5777280"/>
            <a:ext cx="10464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Carlito"/>
                <a:cs typeface="Carlito"/>
              </a:rPr>
              <a:t>Gene</a:t>
            </a:r>
            <a:r>
              <a:rPr sz="2000" b="1" spc="-70" dirty="0">
                <a:latin typeface="Carlito"/>
                <a:cs typeface="Carlito"/>
              </a:rPr>
              <a:t> </a:t>
            </a:r>
            <a:r>
              <a:rPr sz="2000" b="1" dirty="0">
                <a:latin typeface="Carlito"/>
                <a:cs typeface="Carlito"/>
              </a:rPr>
              <a:t>Kim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468868" y="2540507"/>
            <a:ext cx="478535" cy="4831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325611" y="3246120"/>
            <a:ext cx="621792" cy="6217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0915A62-BA2C-4FF3-8C3F-56A7E0565A6A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2748" y="2667761"/>
            <a:ext cx="477964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40" dirty="0"/>
              <a:t>Why</a:t>
            </a:r>
            <a:r>
              <a:rPr sz="6600" spc="-90" dirty="0"/>
              <a:t> </a:t>
            </a:r>
            <a:r>
              <a:rPr sz="6600" spc="-15" dirty="0"/>
              <a:t>DevOps?</a:t>
            </a:r>
            <a:endParaRPr sz="66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D40E28-9EA8-4A3E-BC64-907E3B11DDB1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2692" y="915924"/>
            <a:ext cx="8941307" cy="55854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507DA1-9869-44BA-A119-F55416343235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3344" y="1004449"/>
            <a:ext cx="7625750" cy="4716000"/>
          </a:xfrm>
          <a:prstGeom prst="rect">
            <a:avLst/>
          </a:prstGeom>
          <a:blipFill>
            <a:blip r:embed="rId2" cstate="print"/>
            <a:stretch>
              <a:fillRect t="8096" b="-504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03553B-BD4A-4C09-8DD7-C1BF321F3320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4342" y="883951"/>
            <a:ext cx="7398734" cy="5148000"/>
          </a:xfrm>
          <a:prstGeom prst="rect">
            <a:avLst/>
          </a:prstGeom>
          <a:blipFill>
            <a:blip r:embed="rId2" cstate="print"/>
            <a:stretch>
              <a:fillRect t="2" b="-4460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81C671-BE54-48C4-A8BF-DF72974372BE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607" y="2052399"/>
            <a:ext cx="8831895" cy="2562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735E50-6EB4-43D3-A844-645DCCD27C46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04772"/>
            <a:ext cx="9144000" cy="4934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33041" y="461899"/>
            <a:ext cx="467804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5" dirty="0"/>
              <a:t>Why </a:t>
            </a:r>
            <a:r>
              <a:rPr sz="4400" dirty="0"/>
              <a:t>does it</a:t>
            </a:r>
            <a:r>
              <a:rPr sz="4400" spc="-70" dirty="0"/>
              <a:t> </a:t>
            </a:r>
            <a:r>
              <a:rPr sz="4400" spc="-20" dirty="0"/>
              <a:t>Matter?</a:t>
            </a:r>
            <a:endParaRPr sz="4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316C68-06BD-4763-94AD-53731F5ADF18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35958" y="0"/>
            <a:ext cx="7208041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CFD265-ED4C-4D77-A501-4F594CF3A7E6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0102" y="3333445"/>
            <a:ext cx="8612148" cy="35245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30C839-3947-4EC7-8E26-A1E37A03FFCB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0798" y="2667761"/>
            <a:ext cx="7442834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5" dirty="0"/>
              <a:t>How </a:t>
            </a:r>
            <a:r>
              <a:rPr sz="6600" spc="-40" dirty="0"/>
              <a:t>to start</a:t>
            </a:r>
            <a:r>
              <a:rPr sz="6600" spc="-55" dirty="0"/>
              <a:t> </a:t>
            </a:r>
            <a:r>
              <a:rPr sz="6600" spc="-15" dirty="0"/>
              <a:t>DevOps?</a:t>
            </a:r>
            <a:endParaRPr sz="66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B9E222-D86B-40D7-BDEA-413D3BC4C589}"/>
              </a:ext>
            </a:extLst>
          </p:cNvPr>
          <p:cNvSpPr/>
          <p:nvPr/>
        </p:nvSpPr>
        <p:spPr>
          <a:xfrm>
            <a:off x="0" y="-54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5927" y="499229"/>
            <a:ext cx="7987228" cy="5760000"/>
          </a:xfrm>
          <a:prstGeom prst="rect">
            <a:avLst/>
          </a:prstGeom>
          <a:blipFill>
            <a:blip r:embed="rId2" cstate="print"/>
            <a:stretch>
              <a:fillRect t="870" b="-3367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D65907-F359-4175-8B57-7F58D4CE2946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6960" y="1162973"/>
            <a:ext cx="7105226" cy="3630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BE88E8-0074-4026-A97D-5A2138F5DD67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49271" y="532562"/>
            <a:ext cx="5581934" cy="5649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456A76-9997-4678-A57C-BDEF8C126993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660000"/>
          </a:xfrm>
          <a:prstGeom prst="rect">
            <a:avLst/>
          </a:prstGeom>
          <a:blipFill>
            <a:blip r:embed="rId2" cstate="print"/>
            <a:stretch>
              <a:fillRect t="1" b="-2975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9E700F-4331-452B-80AC-81CF562E7CD7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588000"/>
          </a:xfrm>
          <a:prstGeom prst="rect">
            <a:avLst/>
          </a:prstGeom>
          <a:blipFill>
            <a:blip r:embed="rId2" cstate="print"/>
            <a:stretch>
              <a:fillRect t="1" b="-410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1CD4AF-FB8A-4F85-B8B1-580CFBE7C3B4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5844" y="674424"/>
            <a:ext cx="8478734" cy="48332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B28B48-5BA6-41C1-B347-AB252773F621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9633" y="469782"/>
            <a:ext cx="8013521" cy="6010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CD4181-DB34-4C37-BA35-EE7AA57F70CF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7602" y="756701"/>
            <a:ext cx="8806397" cy="56386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989C79-9F64-4AFC-A872-C22F67B9A836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0061" y="636135"/>
            <a:ext cx="8681898" cy="5495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CA919B-F543-44E2-83BB-8953FD383B47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2208" y="2667761"/>
            <a:ext cx="580136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62480" algn="l"/>
              </a:tabLst>
            </a:pPr>
            <a:r>
              <a:rPr sz="6600" spc="-20" dirty="0"/>
              <a:t>What	</a:t>
            </a:r>
            <a:r>
              <a:rPr sz="6600" dirty="0"/>
              <a:t>is</a:t>
            </a:r>
            <a:r>
              <a:rPr sz="6600" spc="-70" dirty="0"/>
              <a:t> </a:t>
            </a:r>
            <a:r>
              <a:rPr sz="6600" spc="-15" dirty="0"/>
              <a:t>DevOps?</a:t>
            </a:r>
            <a:endParaRPr sz="66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71D733-D93A-4488-ABD6-67407E6C4527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2798" y="189186"/>
            <a:ext cx="8134909" cy="6495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9E931F-C4B7-4309-A33B-28EC53157503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4957" y="189622"/>
            <a:ext cx="7079281" cy="63207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CE0CF8-E1F8-4AE2-A5DD-767E5B74DF98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24263" y="234612"/>
            <a:ext cx="5654842" cy="59029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365093-84A8-4D59-B6D9-0510346468D4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75A659-8A2D-4367-95CE-DE50D0A3F462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8098" y="851604"/>
            <a:ext cx="8686453" cy="53432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6ECDAF-E979-42CE-A29F-134EF42EA57A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79433" y="435231"/>
            <a:ext cx="6846137" cy="58570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A3996A-9430-4A2D-BB96-87FAC6025AC8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7091" y="457856"/>
            <a:ext cx="6959750" cy="61185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CDD378-EBDD-42EE-B114-B69A0C7DBFB1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190"/>
            <a:ext cx="9144000" cy="68107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A249C6-06E2-4920-B7AB-82D9F2C40A70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3410" y="388646"/>
            <a:ext cx="7964129" cy="5976000"/>
          </a:xfrm>
          <a:prstGeom prst="rect">
            <a:avLst/>
          </a:prstGeom>
          <a:blipFill>
            <a:blip r:embed="rId2" cstate="print"/>
            <a:stretch>
              <a:fillRect b="-3536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C7CB7D-CDCF-4AE5-91E4-E84D4AC49212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4903"/>
            <a:ext cx="9144000" cy="5868000"/>
          </a:xfrm>
          <a:prstGeom prst="rect">
            <a:avLst/>
          </a:prstGeom>
          <a:blipFill>
            <a:blip r:embed="rId3" cstate="print"/>
            <a:stretch>
              <a:fillRect t="1" b="-421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77F5C2-3DDA-488D-B2D0-803A43B74A2B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30804" y="461899"/>
            <a:ext cx="388302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What </a:t>
            </a:r>
            <a:r>
              <a:rPr sz="4400" spc="-10" dirty="0"/>
              <a:t>is</a:t>
            </a:r>
            <a:r>
              <a:rPr sz="4400" spc="-55" dirty="0"/>
              <a:t> </a:t>
            </a:r>
            <a:r>
              <a:rPr sz="4400" spc="-10" dirty="0"/>
              <a:t>DevOps?</a:t>
            </a:r>
            <a:endParaRPr sz="44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160" marR="5080" indent="-1905" algn="ctr">
              <a:lnSpc>
                <a:spcPct val="100000"/>
              </a:lnSpc>
              <a:spcBef>
                <a:spcPts val="95"/>
              </a:spcBef>
            </a:pPr>
            <a:r>
              <a:rPr i="1" spc="-15" dirty="0"/>
              <a:t>“It’s </a:t>
            </a:r>
            <a:r>
              <a:rPr i="1" spc="-5" dirty="0"/>
              <a:t>a </a:t>
            </a:r>
            <a:r>
              <a:rPr i="1" spc="-10" dirty="0"/>
              <a:t>movement </a:t>
            </a:r>
            <a:r>
              <a:rPr i="1" spc="-5" dirty="0"/>
              <a:t>of </a:t>
            </a:r>
            <a:r>
              <a:rPr i="1" spc="-10" dirty="0"/>
              <a:t>people </a:t>
            </a:r>
            <a:r>
              <a:rPr i="1" spc="-5" dirty="0"/>
              <a:t>who </a:t>
            </a:r>
            <a:r>
              <a:rPr i="1" spc="-10" dirty="0"/>
              <a:t>think </a:t>
            </a:r>
            <a:r>
              <a:rPr i="1" spc="-5" dirty="0"/>
              <a:t>its </a:t>
            </a:r>
            <a:r>
              <a:rPr i="1" spc="-10" dirty="0"/>
              <a:t>time </a:t>
            </a:r>
            <a:r>
              <a:rPr i="1" spc="-20" dirty="0"/>
              <a:t>for  </a:t>
            </a:r>
            <a:r>
              <a:rPr spc="-5" dirty="0"/>
              <a:t>change in the IT </a:t>
            </a:r>
            <a:r>
              <a:rPr spc="-10" dirty="0"/>
              <a:t>industry </a:t>
            </a:r>
            <a:r>
              <a:rPr spc="-5" dirty="0"/>
              <a:t>– time </a:t>
            </a:r>
            <a:r>
              <a:rPr spc="-25" dirty="0"/>
              <a:t>to stop </a:t>
            </a:r>
            <a:r>
              <a:rPr spc="-10" dirty="0"/>
              <a:t>wasting </a:t>
            </a:r>
            <a:r>
              <a:rPr spc="-35" dirty="0"/>
              <a:t>money,  </a:t>
            </a:r>
            <a:r>
              <a:rPr spc="-10" dirty="0"/>
              <a:t>time </a:t>
            </a:r>
            <a:r>
              <a:rPr spc="-25" dirty="0"/>
              <a:t>to </a:t>
            </a:r>
            <a:r>
              <a:rPr spc="-20" dirty="0"/>
              <a:t>start </a:t>
            </a:r>
            <a:r>
              <a:rPr spc="-5" dirty="0"/>
              <a:t>delivering </a:t>
            </a:r>
            <a:r>
              <a:rPr spc="-10" dirty="0"/>
              <a:t>great </a:t>
            </a:r>
            <a:r>
              <a:rPr spc="-5" dirty="0"/>
              <a:t>software and </a:t>
            </a:r>
            <a:r>
              <a:rPr spc="-10" dirty="0"/>
              <a:t>building  </a:t>
            </a:r>
            <a:r>
              <a:rPr spc="-20" dirty="0"/>
              <a:t>systems </a:t>
            </a:r>
            <a:r>
              <a:rPr spc="-5" dirty="0"/>
              <a:t>that </a:t>
            </a:r>
            <a:r>
              <a:rPr spc="-10" dirty="0"/>
              <a:t>scale and </a:t>
            </a:r>
            <a:r>
              <a:rPr spc="10" dirty="0"/>
              <a:t>last” </a:t>
            </a:r>
            <a:r>
              <a:rPr b="1" i="0" spc="-5" dirty="0">
                <a:latin typeface="Carlito"/>
                <a:cs typeface="Carlito"/>
              </a:rPr>
              <a:t>– </a:t>
            </a:r>
            <a:r>
              <a:rPr b="1" i="0" spc="-15" dirty="0">
                <a:latin typeface="Carlito"/>
                <a:cs typeface="Carlito"/>
              </a:rPr>
              <a:t>Patrick</a:t>
            </a:r>
            <a:r>
              <a:rPr b="1" i="0" spc="65" dirty="0">
                <a:latin typeface="Carlito"/>
                <a:cs typeface="Carlito"/>
              </a:rPr>
              <a:t> </a:t>
            </a:r>
            <a:r>
              <a:rPr b="1" i="0" spc="-10" dirty="0">
                <a:latin typeface="Carlito"/>
                <a:cs typeface="Carlito"/>
              </a:rPr>
              <a:t>Debois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0F9719-DEE8-4371-9EA8-082956C0DD68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25773" y="461899"/>
            <a:ext cx="209296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395" dirty="0"/>
              <a:t>T</a:t>
            </a:r>
            <a:r>
              <a:rPr sz="4400" spc="-5" dirty="0"/>
              <a:t>onig</a:t>
            </a:r>
            <a:r>
              <a:rPr sz="4400" spc="-30" dirty="0"/>
              <a:t>h</a:t>
            </a:r>
            <a:r>
              <a:rPr sz="4400" spc="10" dirty="0"/>
              <a:t>t</a:t>
            </a:r>
            <a:r>
              <a:rPr sz="4400" dirty="0"/>
              <a:t>…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908303" y="498348"/>
            <a:ext cx="7327392" cy="5861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E3FF6E-347C-46DC-BB90-76BAD0CB8685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84207"/>
            <a:ext cx="9144000" cy="52908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683B9C-E6A0-4190-B986-24C1E8288CCD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4012" y="266700"/>
            <a:ext cx="7912810" cy="6321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C58ADB-823A-445A-AF38-6136EB6415D5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9657" y="461899"/>
            <a:ext cx="396494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Add </a:t>
            </a:r>
            <a:r>
              <a:rPr sz="4400" spc="-5" dirty="0"/>
              <a:t>Ops </a:t>
            </a:r>
            <a:r>
              <a:rPr sz="4400" spc="-20" dirty="0"/>
              <a:t>into</a:t>
            </a:r>
            <a:r>
              <a:rPr sz="4400" spc="-85" dirty="0"/>
              <a:t> </a:t>
            </a:r>
            <a:r>
              <a:rPr sz="4400" spc="-10" dirty="0"/>
              <a:t>Dev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555749"/>
            <a:ext cx="7806055" cy="43554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Carlito"/>
                <a:cs typeface="Carlito"/>
              </a:rPr>
              <a:t>Enhance </a:t>
            </a:r>
            <a:r>
              <a:rPr sz="2200" dirty="0">
                <a:latin typeface="Carlito"/>
                <a:cs typeface="Carlito"/>
              </a:rPr>
              <a:t>Service </a:t>
            </a:r>
            <a:r>
              <a:rPr sz="2200" spc="-5" dirty="0">
                <a:latin typeface="Carlito"/>
                <a:cs typeface="Carlito"/>
              </a:rPr>
              <a:t>Design with </a:t>
            </a:r>
            <a:r>
              <a:rPr sz="2200" spc="-15" dirty="0">
                <a:latin typeface="Carlito"/>
                <a:cs typeface="Carlito"/>
              </a:rPr>
              <a:t>Operation </a:t>
            </a:r>
            <a:r>
              <a:rPr sz="2200" spc="-5" dirty="0">
                <a:latin typeface="Carlito"/>
                <a:cs typeface="Carlito"/>
              </a:rPr>
              <a:t>al</a:t>
            </a:r>
            <a:r>
              <a:rPr sz="2200" spc="35" dirty="0">
                <a:latin typeface="Carlito"/>
                <a:cs typeface="Carlito"/>
              </a:rPr>
              <a:t> </a:t>
            </a:r>
            <a:r>
              <a:rPr sz="2200" spc="-15" dirty="0">
                <a:latin typeface="Carlito"/>
                <a:cs typeface="Carlito"/>
              </a:rPr>
              <a:t>Knowledge</a:t>
            </a:r>
            <a:endParaRPr sz="2200">
              <a:latin typeface="Carlito"/>
              <a:cs typeface="Carlito"/>
            </a:endParaRPr>
          </a:p>
          <a:p>
            <a:pPr marL="756285" lvl="1" indent="-287020">
              <a:lnSpc>
                <a:spcPct val="100000"/>
              </a:lnSpc>
              <a:spcBef>
                <a:spcPts val="1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Carlito"/>
                <a:cs typeface="Carlito"/>
              </a:rPr>
              <a:t>Reliability</a:t>
            </a:r>
            <a:endParaRPr sz="2000">
              <a:latin typeface="Carlito"/>
              <a:cs typeface="Carlito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Carlito"/>
                <a:cs typeface="Carlito"/>
              </a:rPr>
              <a:t>Performance</a:t>
            </a:r>
            <a:endParaRPr sz="2000">
              <a:latin typeface="Carlito"/>
              <a:cs typeface="Carlito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Carlito"/>
                <a:cs typeface="Carlito"/>
              </a:rPr>
              <a:t>Security</a:t>
            </a:r>
            <a:endParaRPr sz="2000">
              <a:latin typeface="Carlito"/>
              <a:cs typeface="Carlito"/>
            </a:endParaRPr>
          </a:p>
          <a:p>
            <a:pPr marL="756285" lvl="1" indent="-287020">
              <a:lnSpc>
                <a:spcPts val="2395"/>
              </a:lnSpc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spc="-55" dirty="0">
                <a:latin typeface="Carlito"/>
                <a:cs typeface="Carlito"/>
              </a:rPr>
              <a:t>Test</a:t>
            </a:r>
            <a:r>
              <a:rPr sz="2000" spc="5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Them</a:t>
            </a:r>
            <a:endParaRPr sz="2000">
              <a:latin typeface="Carlito"/>
              <a:cs typeface="Carlito"/>
            </a:endParaRPr>
          </a:p>
          <a:p>
            <a:pPr marL="355600" indent="-342900">
              <a:lnSpc>
                <a:spcPts val="2635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Carlito"/>
                <a:cs typeface="Carlito"/>
              </a:rPr>
              <a:t>Build </a:t>
            </a:r>
            <a:r>
              <a:rPr sz="2200" spc="-10" dirty="0">
                <a:latin typeface="Carlito"/>
                <a:cs typeface="Carlito"/>
              </a:rPr>
              <a:t>Feedback </a:t>
            </a:r>
            <a:r>
              <a:rPr sz="2200" spc="-5" dirty="0">
                <a:latin typeface="Carlito"/>
                <a:cs typeface="Carlito"/>
              </a:rPr>
              <a:t>Loops </a:t>
            </a:r>
            <a:r>
              <a:rPr sz="2200" spc="-15" dirty="0">
                <a:latin typeface="Carlito"/>
                <a:cs typeface="Carlito"/>
              </a:rPr>
              <a:t>from</a:t>
            </a:r>
            <a:r>
              <a:rPr sz="2200" spc="25" dirty="0">
                <a:latin typeface="Carlito"/>
                <a:cs typeface="Carlito"/>
              </a:rPr>
              <a:t> </a:t>
            </a:r>
            <a:r>
              <a:rPr sz="2200" spc="-10" dirty="0">
                <a:latin typeface="Carlito"/>
                <a:cs typeface="Carlito"/>
              </a:rPr>
              <a:t>Production</a:t>
            </a:r>
            <a:endParaRPr sz="2200">
              <a:latin typeface="Carlito"/>
              <a:cs typeface="Carlito"/>
            </a:endParaRPr>
          </a:p>
          <a:p>
            <a:pPr marL="756285" lvl="1" indent="-287020">
              <a:lnSpc>
                <a:spcPct val="100000"/>
              </a:lnSpc>
              <a:spcBef>
                <a:spcPts val="1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Carlito"/>
                <a:cs typeface="Carlito"/>
              </a:rPr>
              <a:t>Monitoring </a:t>
            </a:r>
            <a:r>
              <a:rPr sz="2000" dirty="0">
                <a:latin typeface="Carlito"/>
                <a:cs typeface="Carlito"/>
              </a:rPr>
              <a:t>and </a:t>
            </a:r>
            <a:r>
              <a:rPr sz="2000" spc="-5" dirty="0">
                <a:latin typeface="Carlito"/>
                <a:cs typeface="Carlito"/>
              </a:rPr>
              <a:t>KPI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Dashboards</a:t>
            </a:r>
            <a:endParaRPr sz="2000">
              <a:latin typeface="Carlito"/>
              <a:cs typeface="Carlito"/>
            </a:endParaRPr>
          </a:p>
          <a:p>
            <a:pPr marL="756285" lvl="1" indent="-287020">
              <a:lnSpc>
                <a:spcPts val="2395"/>
              </a:lnSpc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Carlito"/>
                <a:cs typeface="Carlito"/>
              </a:rPr>
              <a:t>Postmortems</a:t>
            </a:r>
            <a:endParaRPr sz="2000">
              <a:latin typeface="Carlito"/>
              <a:cs typeface="Carlito"/>
            </a:endParaRPr>
          </a:p>
          <a:p>
            <a:pPr marL="355600" indent="-342900">
              <a:lnSpc>
                <a:spcPts val="2635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15" dirty="0">
                <a:latin typeface="Carlito"/>
                <a:cs typeface="Carlito"/>
              </a:rPr>
              <a:t>Foster </a:t>
            </a:r>
            <a:r>
              <a:rPr sz="2200" spc="-10" dirty="0">
                <a:latin typeface="Carlito"/>
                <a:cs typeface="Carlito"/>
              </a:rPr>
              <a:t>Culture </a:t>
            </a:r>
            <a:r>
              <a:rPr sz="2200" spc="-5" dirty="0">
                <a:latin typeface="Carlito"/>
                <a:cs typeface="Carlito"/>
              </a:rPr>
              <a:t>of</a:t>
            </a:r>
            <a:r>
              <a:rPr sz="2200" spc="35" dirty="0">
                <a:latin typeface="Carlito"/>
                <a:cs typeface="Carlito"/>
              </a:rPr>
              <a:t> </a:t>
            </a:r>
            <a:r>
              <a:rPr sz="2200" spc="-5" dirty="0">
                <a:latin typeface="Carlito"/>
                <a:cs typeface="Carlito"/>
              </a:rPr>
              <a:t>Responsibility</a:t>
            </a:r>
            <a:endParaRPr sz="2200">
              <a:latin typeface="Carlito"/>
              <a:cs typeface="Carlito"/>
            </a:endParaRPr>
          </a:p>
          <a:p>
            <a:pPr marL="756285" marR="5080" lvl="1" indent="-287020">
              <a:lnSpc>
                <a:spcPts val="1920"/>
              </a:lnSpc>
              <a:spcBef>
                <a:spcPts val="47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Carlito"/>
                <a:cs typeface="Carlito"/>
              </a:rPr>
              <a:t>Whether </a:t>
            </a:r>
            <a:r>
              <a:rPr sz="2000" spc="-10" dirty="0">
                <a:latin typeface="Carlito"/>
                <a:cs typeface="Carlito"/>
              </a:rPr>
              <a:t>your </a:t>
            </a:r>
            <a:r>
              <a:rPr sz="2000" spc="-5" dirty="0">
                <a:latin typeface="Carlito"/>
                <a:cs typeface="Carlito"/>
              </a:rPr>
              <a:t>code passes </a:t>
            </a:r>
            <a:r>
              <a:rPr sz="2000" spc="-10" dirty="0">
                <a:latin typeface="Carlito"/>
                <a:cs typeface="Carlito"/>
              </a:rPr>
              <a:t>test, </a:t>
            </a:r>
            <a:r>
              <a:rPr sz="2000" spc="-5" dirty="0">
                <a:latin typeface="Carlito"/>
                <a:cs typeface="Carlito"/>
              </a:rPr>
              <a:t>gets deployed </a:t>
            </a:r>
            <a:r>
              <a:rPr sz="2000" dirty="0">
                <a:latin typeface="Carlito"/>
                <a:cs typeface="Carlito"/>
              </a:rPr>
              <a:t>and </a:t>
            </a:r>
            <a:r>
              <a:rPr sz="2000" spc="-25" dirty="0">
                <a:latin typeface="Carlito"/>
                <a:cs typeface="Carlito"/>
              </a:rPr>
              <a:t>stays </a:t>
            </a:r>
            <a:r>
              <a:rPr sz="2000" spc="-5" dirty="0">
                <a:latin typeface="Carlito"/>
                <a:cs typeface="Carlito"/>
              </a:rPr>
              <a:t>up </a:t>
            </a:r>
            <a:r>
              <a:rPr sz="2000" spc="-15" dirty="0">
                <a:latin typeface="Carlito"/>
                <a:cs typeface="Carlito"/>
              </a:rPr>
              <a:t>for users  </a:t>
            </a:r>
            <a:r>
              <a:rPr sz="2000" spc="-5" dirty="0">
                <a:latin typeface="Carlito"/>
                <a:cs typeface="Carlito"/>
              </a:rPr>
              <a:t>us </a:t>
            </a:r>
            <a:r>
              <a:rPr sz="2000" spc="-10" dirty="0">
                <a:latin typeface="Carlito"/>
                <a:cs typeface="Carlito"/>
              </a:rPr>
              <a:t>your</a:t>
            </a:r>
            <a:r>
              <a:rPr sz="2000" spc="-40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responsibility</a:t>
            </a:r>
            <a:endParaRPr sz="20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1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25" dirty="0">
                <a:latin typeface="Carlito"/>
                <a:cs typeface="Carlito"/>
              </a:rPr>
              <a:t>Make </a:t>
            </a:r>
            <a:r>
              <a:rPr sz="2200" spc="-10" dirty="0">
                <a:latin typeface="Carlito"/>
                <a:cs typeface="Carlito"/>
              </a:rPr>
              <a:t>Development </a:t>
            </a:r>
            <a:r>
              <a:rPr sz="2200" spc="-15" dirty="0">
                <a:latin typeface="Carlito"/>
                <a:cs typeface="Carlito"/>
              </a:rPr>
              <a:t>Better </a:t>
            </a:r>
            <a:r>
              <a:rPr sz="2200" spc="-5" dirty="0">
                <a:latin typeface="Carlito"/>
                <a:cs typeface="Carlito"/>
              </a:rPr>
              <a:t>with</a:t>
            </a:r>
            <a:r>
              <a:rPr sz="2200" spc="100" dirty="0">
                <a:latin typeface="Carlito"/>
                <a:cs typeface="Carlito"/>
              </a:rPr>
              <a:t> </a:t>
            </a:r>
            <a:r>
              <a:rPr sz="2200" spc="-10" dirty="0">
                <a:latin typeface="Carlito"/>
                <a:cs typeface="Carlito"/>
              </a:rPr>
              <a:t>Ops</a:t>
            </a:r>
            <a:endParaRPr sz="2200">
              <a:latin typeface="Carlito"/>
              <a:cs typeface="Carlito"/>
            </a:endParaRPr>
          </a:p>
          <a:p>
            <a:pPr marL="756285" lvl="1" indent="-287020">
              <a:lnSpc>
                <a:spcPct val="100000"/>
              </a:lnSpc>
              <a:spcBef>
                <a:spcPts val="1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Carlito"/>
                <a:cs typeface="Carlito"/>
              </a:rPr>
              <a:t>Productionlike</a:t>
            </a:r>
            <a:r>
              <a:rPr sz="2000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enviromnents</a:t>
            </a:r>
            <a:endParaRPr sz="2000">
              <a:latin typeface="Carlito"/>
              <a:cs typeface="Carlito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spc="-15" dirty="0">
                <a:latin typeface="Carlito"/>
                <a:cs typeface="Carlito"/>
              </a:rPr>
              <a:t>Power</a:t>
            </a:r>
            <a:r>
              <a:rPr sz="2000" spc="-20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tooling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993EBD-C68E-490E-8EEB-C283445A89A6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9690" y="461899"/>
            <a:ext cx="684784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0" dirty="0"/>
              <a:t>Accelerate </a:t>
            </a:r>
            <a:r>
              <a:rPr sz="4400" spc="-5" dirty="0"/>
              <a:t>Flow </a:t>
            </a:r>
            <a:r>
              <a:rPr sz="4400" spc="-25" dirty="0"/>
              <a:t>to</a:t>
            </a:r>
            <a:r>
              <a:rPr sz="4400" spc="-55" dirty="0"/>
              <a:t> </a:t>
            </a:r>
            <a:r>
              <a:rPr sz="4400" spc="-5" dirty="0"/>
              <a:t>Production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526794"/>
            <a:ext cx="6852284" cy="4143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000" spc="-10" dirty="0">
                <a:latin typeface="Carlito"/>
                <a:cs typeface="Carlito"/>
              </a:rPr>
              <a:t>Reduce </a:t>
            </a:r>
            <a:r>
              <a:rPr sz="3000" spc="-15" dirty="0">
                <a:latin typeface="Carlito"/>
                <a:cs typeface="Carlito"/>
              </a:rPr>
              <a:t>batch</a:t>
            </a:r>
            <a:r>
              <a:rPr sz="3000" spc="-30" dirty="0">
                <a:latin typeface="Carlito"/>
                <a:cs typeface="Carlito"/>
              </a:rPr>
              <a:t> </a:t>
            </a:r>
            <a:r>
              <a:rPr sz="3000" spc="-20" dirty="0">
                <a:latin typeface="Carlito"/>
                <a:cs typeface="Carlito"/>
              </a:rPr>
              <a:t>size</a:t>
            </a:r>
            <a:endParaRPr sz="3000">
              <a:latin typeface="Carlito"/>
              <a:cs typeface="Carlito"/>
            </a:endParaRPr>
          </a:p>
          <a:p>
            <a:pPr marL="355600" marR="5080" indent="-342900">
              <a:lnSpc>
                <a:spcPct val="8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000" spc="-10" dirty="0">
                <a:latin typeface="Carlito"/>
                <a:cs typeface="Carlito"/>
              </a:rPr>
              <a:t>Automated </a:t>
            </a:r>
            <a:r>
              <a:rPr sz="3000" spc="-15" dirty="0">
                <a:latin typeface="Carlito"/>
                <a:cs typeface="Carlito"/>
              </a:rPr>
              <a:t>environments </a:t>
            </a:r>
            <a:r>
              <a:rPr sz="3000" dirty="0">
                <a:latin typeface="Carlito"/>
                <a:cs typeface="Carlito"/>
              </a:rPr>
              <a:t>means </a:t>
            </a:r>
            <a:r>
              <a:rPr sz="3000" spc="-10" dirty="0">
                <a:latin typeface="Carlito"/>
                <a:cs typeface="Carlito"/>
              </a:rPr>
              <a:t>identical  </a:t>
            </a:r>
            <a:r>
              <a:rPr sz="3000" spc="-15" dirty="0">
                <a:latin typeface="Carlito"/>
                <a:cs typeface="Carlito"/>
              </a:rPr>
              <a:t>dev/test/prod</a:t>
            </a:r>
            <a:endParaRPr sz="30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000" spc="-20" dirty="0">
                <a:latin typeface="Carlito"/>
                <a:cs typeface="Carlito"/>
              </a:rPr>
              <a:t>Create safety </a:t>
            </a:r>
            <a:r>
              <a:rPr sz="3000" spc="-10" dirty="0">
                <a:latin typeface="Carlito"/>
                <a:cs typeface="Carlito"/>
              </a:rPr>
              <a:t>through</a:t>
            </a:r>
            <a:r>
              <a:rPr sz="3000" dirty="0">
                <a:latin typeface="Carlito"/>
                <a:cs typeface="Carlito"/>
              </a:rPr>
              <a:t> </a:t>
            </a:r>
            <a:r>
              <a:rPr sz="3000" spc="-5" dirty="0">
                <a:latin typeface="Carlito"/>
                <a:cs typeface="Carlito"/>
              </a:rPr>
              <a:t>automation</a:t>
            </a:r>
            <a:endParaRPr sz="3000">
              <a:latin typeface="Carlito"/>
              <a:cs typeface="Carlito"/>
            </a:endParaRPr>
          </a:p>
          <a:p>
            <a:pPr marL="756285" lvl="1" indent="-287020">
              <a:lnSpc>
                <a:spcPct val="100000"/>
              </a:lnSpc>
              <a:spcBef>
                <a:spcPts val="20"/>
              </a:spcBef>
              <a:buFont typeface="Arial"/>
              <a:buChar char="–"/>
              <a:tabLst>
                <a:tab pos="756920" algn="l"/>
              </a:tabLst>
            </a:pPr>
            <a:r>
              <a:rPr sz="2600" spc="-5" dirty="0">
                <a:latin typeface="Carlito"/>
                <a:cs typeface="Carlito"/>
              </a:rPr>
              <a:t>Continuous</a:t>
            </a:r>
            <a:r>
              <a:rPr sz="2600" spc="-35" dirty="0">
                <a:latin typeface="Carlito"/>
                <a:cs typeface="Carlito"/>
              </a:rPr>
              <a:t> </a:t>
            </a:r>
            <a:r>
              <a:rPr sz="2600" spc="-20" dirty="0">
                <a:latin typeface="Carlito"/>
                <a:cs typeface="Carlito"/>
              </a:rPr>
              <a:t>Integration/Testing</a:t>
            </a:r>
            <a:endParaRPr sz="2600">
              <a:latin typeface="Carlito"/>
              <a:cs typeface="Carlito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–"/>
              <a:tabLst>
                <a:tab pos="756920" algn="l"/>
              </a:tabLst>
            </a:pPr>
            <a:r>
              <a:rPr sz="2600" spc="-10" dirty="0">
                <a:latin typeface="Carlito"/>
                <a:cs typeface="Carlito"/>
              </a:rPr>
              <a:t>Automated Regression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spc="-35" dirty="0">
                <a:latin typeface="Carlito"/>
                <a:cs typeface="Carlito"/>
              </a:rPr>
              <a:t>Testing</a:t>
            </a:r>
            <a:endParaRPr sz="2600">
              <a:latin typeface="Carlito"/>
              <a:cs typeface="Carlito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–"/>
              <a:tabLst>
                <a:tab pos="756920" algn="l"/>
              </a:tabLst>
            </a:pPr>
            <a:r>
              <a:rPr sz="2600" spc="-5" dirty="0">
                <a:latin typeface="Carlito"/>
                <a:cs typeface="Carlito"/>
              </a:rPr>
              <a:t>Continuous</a:t>
            </a:r>
            <a:r>
              <a:rPr sz="2600" spc="-25" dirty="0">
                <a:latin typeface="Carlito"/>
                <a:cs typeface="Carlito"/>
              </a:rPr>
              <a:t> </a:t>
            </a:r>
            <a:r>
              <a:rPr sz="2600" spc="-5" dirty="0">
                <a:latin typeface="Carlito"/>
                <a:cs typeface="Carlito"/>
              </a:rPr>
              <a:t>Delivery</a:t>
            </a:r>
            <a:endParaRPr sz="2600">
              <a:latin typeface="Carlito"/>
              <a:cs typeface="Carlito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–"/>
              <a:tabLst>
                <a:tab pos="756920" algn="l"/>
              </a:tabLst>
            </a:pPr>
            <a:r>
              <a:rPr sz="2600" spc="-5" dirty="0">
                <a:latin typeface="Carlito"/>
                <a:cs typeface="Carlito"/>
              </a:rPr>
              <a:t>Continuous</a:t>
            </a:r>
            <a:r>
              <a:rPr sz="2600" spc="-25" dirty="0">
                <a:latin typeface="Carlito"/>
                <a:cs typeface="Carlito"/>
              </a:rPr>
              <a:t> </a:t>
            </a:r>
            <a:r>
              <a:rPr sz="2600" spc="-5" dirty="0">
                <a:latin typeface="Carlito"/>
                <a:cs typeface="Carlito"/>
              </a:rPr>
              <a:t>Deployment</a:t>
            </a:r>
            <a:endParaRPr sz="2600">
              <a:latin typeface="Carlito"/>
              <a:cs typeface="Carlito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–"/>
              <a:tabLst>
                <a:tab pos="756920" algn="l"/>
              </a:tabLst>
            </a:pPr>
            <a:r>
              <a:rPr sz="2600" spc="-15" dirty="0">
                <a:latin typeface="Carlito"/>
                <a:cs typeface="Carlito"/>
              </a:rPr>
              <a:t>Feature </a:t>
            </a:r>
            <a:r>
              <a:rPr sz="2600" spc="-5" dirty="0">
                <a:latin typeface="Carlito"/>
                <a:cs typeface="Carlito"/>
              </a:rPr>
              <a:t>Flags (A/B</a:t>
            </a:r>
            <a:r>
              <a:rPr sz="2600" spc="-50" dirty="0">
                <a:latin typeface="Carlito"/>
                <a:cs typeface="Carlito"/>
              </a:rPr>
              <a:t> </a:t>
            </a:r>
            <a:r>
              <a:rPr sz="2600" spc="-30" dirty="0">
                <a:latin typeface="Carlito"/>
                <a:cs typeface="Carlito"/>
              </a:rPr>
              <a:t>Testing)</a:t>
            </a:r>
            <a:endParaRPr sz="2600">
              <a:latin typeface="Carlito"/>
              <a:cs typeface="Carlito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–"/>
              <a:tabLst>
                <a:tab pos="756920" algn="l"/>
              </a:tabLst>
            </a:pPr>
            <a:r>
              <a:rPr sz="2600" spc="-5" dirty="0">
                <a:latin typeface="Carlito"/>
                <a:cs typeface="Carlito"/>
              </a:rPr>
              <a:t>Security</a:t>
            </a:r>
            <a:r>
              <a:rPr sz="2600" spc="-30" dirty="0">
                <a:latin typeface="Carlito"/>
                <a:cs typeface="Carlito"/>
              </a:rPr>
              <a:t> </a:t>
            </a:r>
            <a:r>
              <a:rPr sz="2600" spc="-35" dirty="0">
                <a:latin typeface="Carlito"/>
                <a:cs typeface="Carlito"/>
              </a:rPr>
              <a:t>Testing</a:t>
            </a:r>
            <a:endParaRPr sz="2600">
              <a:latin typeface="Carlito"/>
              <a:cs typeface="Carlito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77E095-9BE1-4943-BCD5-1325E94D9995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01264" y="461899"/>
            <a:ext cx="396684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Add </a:t>
            </a:r>
            <a:r>
              <a:rPr sz="4400" spc="-10" dirty="0"/>
              <a:t>Dev </a:t>
            </a:r>
            <a:r>
              <a:rPr sz="4400" spc="-20" dirty="0"/>
              <a:t>into</a:t>
            </a:r>
            <a:r>
              <a:rPr sz="4400" spc="-70" dirty="0"/>
              <a:t> </a:t>
            </a:r>
            <a:r>
              <a:rPr sz="4400" spc="-5" dirty="0"/>
              <a:t>Ops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506226"/>
            <a:ext cx="7817484" cy="3858895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rlito"/>
                <a:cs typeface="Carlito"/>
              </a:rPr>
              <a:t>Don’t </a:t>
            </a:r>
            <a:r>
              <a:rPr sz="3200" dirty="0">
                <a:latin typeface="Carlito"/>
                <a:cs typeface="Carlito"/>
              </a:rPr>
              <a:t>do </a:t>
            </a:r>
            <a:r>
              <a:rPr sz="3200" spc="-15" dirty="0">
                <a:latin typeface="Carlito"/>
                <a:cs typeface="Carlito"/>
              </a:rPr>
              <a:t>tasks </a:t>
            </a:r>
            <a:r>
              <a:rPr sz="3200" spc="-30" dirty="0">
                <a:latin typeface="Carlito"/>
                <a:cs typeface="Carlito"/>
              </a:rPr>
              <a:t>for</a:t>
            </a:r>
            <a:r>
              <a:rPr sz="3200" spc="5" dirty="0">
                <a:latin typeface="Carlito"/>
                <a:cs typeface="Carlito"/>
              </a:rPr>
              <a:t> </a:t>
            </a:r>
            <a:r>
              <a:rPr sz="3200" spc="-5" dirty="0">
                <a:latin typeface="Carlito"/>
                <a:cs typeface="Carlito"/>
              </a:rPr>
              <a:t>people</a:t>
            </a:r>
            <a:endParaRPr sz="3200">
              <a:latin typeface="Carlito"/>
              <a:cs typeface="Carlito"/>
            </a:endParaRPr>
          </a:p>
          <a:p>
            <a:pPr marL="469900">
              <a:lnSpc>
                <a:spcPct val="100000"/>
              </a:lnSpc>
              <a:spcBef>
                <a:spcPts val="690"/>
              </a:spcBef>
            </a:pPr>
            <a:r>
              <a:rPr sz="2800" spc="-5" dirty="0">
                <a:latin typeface="Arial"/>
                <a:cs typeface="Arial"/>
              </a:rPr>
              <a:t>– </a:t>
            </a:r>
            <a:r>
              <a:rPr sz="2800" spc="-5" dirty="0">
                <a:latin typeface="Carlito"/>
                <a:cs typeface="Carlito"/>
              </a:rPr>
              <a:t>Build </a:t>
            </a:r>
            <a:r>
              <a:rPr sz="2800" spc="-15" dirty="0">
                <a:latin typeface="Carlito"/>
                <a:cs typeface="Carlito"/>
              </a:rPr>
              <a:t>tools </a:t>
            </a:r>
            <a:r>
              <a:rPr sz="2800" spc="-5" dirty="0">
                <a:latin typeface="Carlito"/>
                <a:cs typeface="Carlito"/>
              </a:rPr>
              <a:t>so </a:t>
            </a:r>
            <a:r>
              <a:rPr sz="2800" spc="-10" dirty="0">
                <a:latin typeface="Carlito"/>
                <a:cs typeface="Carlito"/>
              </a:rPr>
              <a:t>they </a:t>
            </a:r>
            <a:r>
              <a:rPr sz="2800" spc="-15" dirty="0">
                <a:latin typeface="Carlito"/>
                <a:cs typeface="Carlito"/>
              </a:rPr>
              <a:t>can </a:t>
            </a:r>
            <a:r>
              <a:rPr sz="2800" spc="-5" dirty="0">
                <a:latin typeface="Carlito"/>
                <a:cs typeface="Carlito"/>
              </a:rPr>
              <a:t>do their </a:t>
            </a:r>
            <a:r>
              <a:rPr sz="2800" spc="-10" dirty="0">
                <a:latin typeface="Carlito"/>
                <a:cs typeface="Carlito"/>
              </a:rPr>
              <a:t>own</a:t>
            </a:r>
            <a:r>
              <a:rPr sz="2800" spc="1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work</a:t>
            </a:r>
            <a:endParaRPr sz="2800">
              <a:latin typeface="Carlito"/>
              <a:cs typeface="Carlito"/>
            </a:endParaRPr>
          </a:p>
          <a:p>
            <a:pPr marL="355600" marR="243840" indent="-34290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5" dirty="0">
                <a:latin typeface="Carlito"/>
                <a:cs typeface="Carlito"/>
              </a:rPr>
              <a:t>Monitoring/logging/metrics </a:t>
            </a:r>
            <a:r>
              <a:rPr sz="3200" spc="-20" dirty="0">
                <a:latin typeface="Carlito"/>
                <a:cs typeface="Carlito"/>
              </a:rPr>
              <a:t>feeds </a:t>
            </a:r>
            <a:r>
              <a:rPr sz="3200" spc="-5" dirty="0">
                <a:latin typeface="Carlito"/>
                <a:cs typeface="Carlito"/>
              </a:rPr>
              <a:t>back </a:t>
            </a:r>
            <a:r>
              <a:rPr sz="3200" spc="-20" dirty="0">
                <a:latin typeface="Carlito"/>
                <a:cs typeface="Carlito"/>
              </a:rPr>
              <a:t>into  </a:t>
            </a:r>
            <a:r>
              <a:rPr sz="3200" spc="-5" dirty="0">
                <a:latin typeface="Carlito"/>
                <a:cs typeface="Carlito"/>
              </a:rPr>
              <a:t>dev (and </a:t>
            </a:r>
            <a:r>
              <a:rPr sz="3200" dirty="0">
                <a:latin typeface="Carlito"/>
                <a:cs typeface="Carlito"/>
              </a:rPr>
              <a:t>the </a:t>
            </a:r>
            <a:r>
              <a:rPr sz="3200" spc="-5" dirty="0">
                <a:latin typeface="Carlito"/>
                <a:cs typeface="Carlito"/>
              </a:rPr>
              <a:t>business)</a:t>
            </a:r>
            <a:endParaRPr sz="32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Carlito"/>
                <a:cs typeface="Carlito"/>
              </a:rPr>
              <a:t>Blameless </a:t>
            </a:r>
            <a:r>
              <a:rPr sz="3200" spc="-5" dirty="0">
                <a:latin typeface="Carlito"/>
                <a:cs typeface="Carlito"/>
              </a:rPr>
              <a:t>incident</a:t>
            </a:r>
            <a:r>
              <a:rPr sz="3200" spc="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postmortems</a:t>
            </a:r>
            <a:endParaRPr sz="3200">
              <a:latin typeface="Carlito"/>
              <a:cs typeface="Carlito"/>
            </a:endParaRPr>
          </a:p>
          <a:p>
            <a:pPr marL="355600" marR="5080" indent="-342900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0" dirty="0">
                <a:latin typeface="Carlito"/>
                <a:cs typeface="Carlito"/>
              </a:rPr>
              <a:t>Developers </a:t>
            </a:r>
            <a:r>
              <a:rPr sz="3200" spc="-5" dirty="0">
                <a:latin typeface="Carlito"/>
                <a:cs typeface="Carlito"/>
              </a:rPr>
              <a:t>Do </a:t>
            </a:r>
            <a:r>
              <a:rPr sz="3200" spc="-10" dirty="0">
                <a:latin typeface="Carlito"/>
                <a:cs typeface="Carlito"/>
              </a:rPr>
              <a:t>production support/empower  </a:t>
            </a:r>
            <a:r>
              <a:rPr sz="3200" spc="-5" dirty="0">
                <a:latin typeface="Carlito"/>
                <a:cs typeface="Carlito"/>
              </a:rPr>
              <a:t>ops</a:t>
            </a:r>
            <a:r>
              <a:rPr sz="3200" spc="-20" dirty="0">
                <a:latin typeface="Carlito"/>
                <a:cs typeface="Carlito"/>
              </a:rPr>
              <a:t> </a:t>
            </a:r>
            <a:r>
              <a:rPr sz="3200" spc="-5" dirty="0">
                <a:latin typeface="Carlito"/>
                <a:cs typeface="Carlito"/>
              </a:rPr>
              <a:t>acceptance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0E66C2-ECCF-4BBD-B66F-09F57137FE64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8717" y="2649216"/>
            <a:ext cx="7299099" cy="697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63AA6C-0A23-4D59-ABB3-DA0EF0352440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8681" y="421466"/>
            <a:ext cx="8508899" cy="6178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980D53-DFD8-4061-BB62-AE250A2CE92F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5775" y="513465"/>
            <a:ext cx="8431850" cy="5796000"/>
          </a:xfrm>
          <a:prstGeom prst="rect">
            <a:avLst/>
          </a:prstGeom>
          <a:blipFill>
            <a:blip r:embed="rId2" cstate="print"/>
            <a:stretch>
              <a:fillRect t="2" b="-5179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09772C-4311-4FDB-B96A-6F96A0507CB8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436" y="476714"/>
            <a:ext cx="8414197" cy="5796000"/>
          </a:xfrm>
          <a:prstGeom prst="rect">
            <a:avLst/>
          </a:prstGeom>
          <a:blipFill>
            <a:blip r:embed="rId2" cstate="print"/>
            <a:stretch>
              <a:fillRect t="-3" b="-4687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B80326-3656-4448-B53F-5A5FFD7C58DE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79345" y="461899"/>
            <a:ext cx="438785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" dirty="0"/>
              <a:t>DevOps</a:t>
            </a:r>
            <a:r>
              <a:rPr sz="4400" spc="-30" dirty="0"/>
              <a:t> </a:t>
            </a:r>
            <a:r>
              <a:rPr sz="4400" spc="-10" dirty="0"/>
              <a:t>Philosophy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457200" y="1854707"/>
            <a:ext cx="8365235" cy="38770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AD3B68-5126-4584-AE4D-82FB8360D9B5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785" y="567766"/>
            <a:ext cx="8310157" cy="5688000"/>
          </a:xfrm>
          <a:prstGeom prst="rect">
            <a:avLst/>
          </a:prstGeom>
          <a:blipFill>
            <a:blip r:embed="rId2" cstate="print"/>
            <a:stretch>
              <a:fillRect t="-3" b="-5342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02F22A-FEAD-43DB-B21D-973359904E7F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7256" y="638112"/>
            <a:ext cx="8399143" cy="5616000"/>
          </a:xfrm>
          <a:prstGeom prst="rect">
            <a:avLst/>
          </a:prstGeom>
          <a:blipFill>
            <a:blip r:embed="rId2" cstate="print"/>
            <a:stretch>
              <a:fillRect t="-4" b="-6119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67C81C-B554-40B3-A5C6-BDEF463BD6EE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72511" y="2220819"/>
            <a:ext cx="5184887" cy="13595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2DBA64-A9F3-43C3-8BFD-1299FBDE1CEE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66993" y="2260945"/>
            <a:ext cx="4644571" cy="6635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EC623A-F637-466A-83C3-BAF3E849BBB5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884" y="1943127"/>
            <a:ext cx="8857952" cy="2924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86864" y="259207"/>
            <a:ext cx="553466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10" dirty="0"/>
              <a:t>DevOps</a:t>
            </a:r>
            <a:r>
              <a:rPr sz="6000" spc="-55" dirty="0"/>
              <a:t> </a:t>
            </a:r>
            <a:r>
              <a:rPr sz="6000" spc="-65" dirty="0"/>
              <a:t>Toolchain</a:t>
            </a:r>
            <a:endParaRPr sz="60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BA7FAF-9DDE-4746-B37A-1169AD3AAA83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0676" y="609962"/>
            <a:ext cx="8528676" cy="57240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49E9C-7B2E-42F1-8848-8D23779FB158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4E9924-FD6C-4F73-A3EE-42319E46F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2338"/>
            <a:ext cx="9144000" cy="5473324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8157" y="2667761"/>
            <a:ext cx="510667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15" dirty="0"/>
              <a:t>DevOps</a:t>
            </a:r>
            <a:r>
              <a:rPr sz="6600" spc="-75" dirty="0"/>
              <a:t> </a:t>
            </a:r>
            <a:r>
              <a:rPr sz="6600" spc="-85" dirty="0"/>
              <a:t>Trends</a:t>
            </a:r>
            <a:endParaRPr sz="66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653661-39B8-4EC7-BDCE-C0E58C27CC64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28629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956560"/>
            <a:ext cx="4047744" cy="1880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92167" y="2920417"/>
            <a:ext cx="4219955" cy="16686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94276" y="4739225"/>
            <a:ext cx="4117848" cy="16234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4890515"/>
            <a:ext cx="3264408" cy="18295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4641" y="264405"/>
            <a:ext cx="8792025" cy="6156000"/>
          </a:xfrm>
          <a:prstGeom prst="rect">
            <a:avLst/>
          </a:prstGeom>
          <a:blipFill>
            <a:blip r:embed="rId2" cstate="print"/>
            <a:stretch>
              <a:fillRect t="5" b="-4842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1CE36D-F1DE-417E-BFDB-76F53C492D52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7452" y="171638"/>
            <a:ext cx="5787456" cy="8677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6237AD-F46A-425B-B484-E9C9011728E3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0589" y="407120"/>
            <a:ext cx="8043002" cy="5976000"/>
          </a:xfrm>
          <a:prstGeom prst="rect">
            <a:avLst/>
          </a:prstGeom>
          <a:blipFill>
            <a:blip r:embed="rId2" cstate="print"/>
            <a:stretch>
              <a:fillRect t="1" b="-5259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B68E04-FB93-44AB-99A2-178BC728CF55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6832" y="2172927"/>
            <a:ext cx="5809610" cy="43635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31B66D-17D2-4AB0-9C1A-ED67361EE887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5927" y="499229"/>
            <a:ext cx="7987228" cy="5760000"/>
          </a:xfrm>
          <a:prstGeom prst="rect">
            <a:avLst/>
          </a:prstGeom>
          <a:blipFill>
            <a:blip r:embed="rId2" cstate="print"/>
            <a:stretch>
              <a:fillRect t="2" b="-4238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8250C4-F871-4071-8AD9-CFB1E9D4B0C6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49271" y="532562"/>
            <a:ext cx="5581934" cy="5649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32AAAF-4BB4-41DE-9136-C68ABB2817CB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884" y="1943127"/>
            <a:ext cx="8857952" cy="2924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86864" y="259207"/>
            <a:ext cx="553466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10" dirty="0"/>
              <a:t>DevOps</a:t>
            </a:r>
            <a:r>
              <a:rPr sz="6000" spc="-55" dirty="0"/>
              <a:t> </a:t>
            </a:r>
            <a:r>
              <a:rPr sz="6000" spc="-65" dirty="0"/>
              <a:t>Toolchain</a:t>
            </a:r>
            <a:endParaRPr sz="60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487516-745A-42C9-AE92-07132D45CC72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0676" y="609962"/>
            <a:ext cx="8528676" cy="57240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C3FC35-AA43-42AD-8F3A-183C244F3762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6495" y="1643657"/>
            <a:ext cx="7944349" cy="3719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F3D756-6BA4-4504-8AE2-5AC5D7E4A1AE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3344" y="933030"/>
            <a:ext cx="7342804" cy="46922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648F6A-D6C8-4C7F-88B7-0180818253AD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5773" y="1544167"/>
            <a:ext cx="8333002" cy="36163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9D1537-59C4-4532-B2DC-52ACE26B64A6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0089" y="1740573"/>
            <a:ext cx="7599497" cy="37177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59C15F-2A7C-46F4-808F-A0FA1DC3936F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1547" y="1696178"/>
            <a:ext cx="8474109" cy="41873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F3AADE-2022-4133-94FC-BF3E2D79E4E7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67FDB0-32DD-4F1E-A3EB-C1F1D4638191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5684" y="2320092"/>
            <a:ext cx="7195278" cy="44697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Questions?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2A167A-B4BE-4760-93A5-A2A6A7216BCA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190"/>
            <a:ext cx="9144000" cy="68107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AD73F5-435C-4C7C-A311-272EE9A582BA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7039" y="1428354"/>
            <a:ext cx="8143440" cy="4140000"/>
          </a:xfrm>
          <a:prstGeom prst="rect">
            <a:avLst/>
          </a:prstGeom>
          <a:blipFill>
            <a:blip r:embed="rId2" cstate="print"/>
            <a:stretch>
              <a:fillRect t="1" b="-6745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127962-4557-4AA7-9C35-55BA0EC39589}"/>
              </a:ext>
            </a:extLst>
          </p:cNvPr>
          <p:cNvSpPr/>
          <p:nvPr/>
        </p:nvSpPr>
        <p:spPr>
          <a:xfrm>
            <a:off x="0" y="-81617"/>
            <a:ext cx="486399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Sujata Batra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</TotalTime>
  <Words>372</Words>
  <Application>Microsoft Office PowerPoint</Application>
  <PresentationFormat>On-screen Show (4:3)</PresentationFormat>
  <Paragraphs>122</Paragraphs>
  <Slides>71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5" baseType="lpstr">
      <vt:lpstr>Arial</vt:lpstr>
      <vt:lpstr>Calibri</vt:lpstr>
      <vt:lpstr>Carlito</vt:lpstr>
      <vt:lpstr>Office Theme</vt:lpstr>
      <vt:lpstr>PowerPoint Presentation</vt:lpstr>
      <vt:lpstr>PowerPoint Presentation</vt:lpstr>
      <vt:lpstr>What is DevOps?</vt:lpstr>
      <vt:lpstr>What is DevOps?</vt:lpstr>
      <vt:lpstr>DevOps Philosophy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DevOps?</vt:lpstr>
      <vt:lpstr>PowerPoint Presentation</vt:lpstr>
      <vt:lpstr>PowerPoint Presentation</vt:lpstr>
      <vt:lpstr>PowerPoint Presentation</vt:lpstr>
      <vt:lpstr>PowerPoint Presentation</vt:lpstr>
      <vt:lpstr>Why does it Matter?</vt:lpstr>
      <vt:lpstr>PowerPoint Presentation</vt:lpstr>
      <vt:lpstr>How to start DevOps?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Tonight…</vt:lpstr>
      <vt:lpstr>PowerPoint Presentation</vt:lpstr>
      <vt:lpstr>PowerPoint Presentation</vt:lpstr>
      <vt:lpstr>Add Ops into Dev</vt:lpstr>
      <vt:lpstr>Accelerate Flow to Production</vt:lpstr>
      <vt:lpstr>Add Dev into Ops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DevOps Toolchain</vt:lpstr>
      <vt:lpstr>PowerPoint Presentation</vt:lpstr>
      <vt:lpstr>PowerPoint Presentation</vt:lpstr>
      <vt:lpstr>DevOps Trends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DevOps Toolchain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Sujata Batra</cp:lastModifiedBy>
  <cp:revision>4</cp:revision>
  <dcterms:created xsi:type="dcterms:W3CDTF">2021-04-29T01:44:52Z</dcterms:created>
  <dcterms:modified xsi:type="dcterms:W3CDTF">2021-04-29T02:02:07Z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2016-12-06T00:00:00Z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2021-04-29T00:00:00Z</vt:filetime>
  </property>
</Properties>
</file>